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4" r:id="rId4"/>
    <p:sldId id="258" r:id="rId5"/>
    <p:sldId id="265" r:id="rId6"/>
    <p:sldId id="261" r:id="rId7"/>
    <p:sldId id="262" r:id="rId8"/>
    <p:sldId id="267" r:id="rId9"/>
    <p:sldId id="268" r:id="rId10"/>
    <p:sldId id="269" r:id="rId11"/>
    <p:sldId id="266" r:id="rId12"/>
    <p:sldId id="259" r:id="rId13"/>
    <p:sldId id="263" r:id="rId14"/>
    <p:sldId id="260" r:id="rId15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72" y="13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100" b="1" i="0" u="none" strike="noStrike" baseline="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Сравнение временных затрат на процесс разработки с  использованием и без использования современных инструментальных средств в процентах</a:t>
            </a:r>
            <a:endParaRPr lang="ru-RU" sz="2100" b="1" dirty="0">
              <a:solidFill>
                <a:schemeClr val="accent1">
                  <a:lumMod val="75000"/>
                </a:schemeClr>
              </a:solidFill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Без использования инструментальных средств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Лист1!$A$2:$A$6</c:f>
              <c:strCache>
                <c:ptCount val="5"/>
                <c:pt idx="0">
                  <c:v>Модульное тестирование</c:v>
                </c:pt>
                <c:pt idx="1">
                  <c:v>Сборка исполняемых модулей</c:v>
                </c:pt>
                <c:pt idx="2">
                  <c:v>Интеграционное тестирование</c:v>
                </c:pt>
                <c:pt idx="3">
                  <c:v>Сборка встроенной документации</c:v>
                </c:pt>
                <c:pt idx="4">
                  <c:v>Сборка установочного пакета</c:v>
                </c:pt>
              </c:strCache>
            </c:strRef>
          </c:cat>
          <c:val>
            <c:numRef>
              <c:f>Лист1!$B$2:$B$6</c:f>
              <c:numCache>
                <c:formatCode>0.00</c:formatCode>
                <c:ptCount val="5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 использованием инструментальных средств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Лист1!$A$2:$A$6</c:f>
              <c:strCache>
                <c:ptCount val="5"/>
                <c:pt idx="0">
                  <c:v>Модульное тестирование</c:v>
                </c:pt>
                <c:pt idx="1">
                  <c:v>Сборка исполняемых модулей</c:v>
                </c:pt>
                <c:pt idx="2">
                  <c:v>Интеграционное тестирование</c:v>
                </c:pt>
                <c:pt idx="3">
                  <c:v>Сборка встроенной документации</c:v>
                </c:pt>
                <c:pt idx="4">
                  <c:v>Сборка установочного пакета</c:v>
                </c:pt>
              </c:strCache>
            </c:strRef>
          </c:cat>
          <c:val>
            <c:numRef>
              <c:f>Лист1!$C$2:$C$6</c:f>
              <c:numCache>
                <c:formatCode>0.00</c:formatCode>
                <c:ptCount val="5"/>
                <c:pt idx="0">
                  <c:v>80</c:v>
                </c:pt>
                <c:pt idx="1">
                  <c:v>88</c:v>
                </c:pt>
                <c:pt idx="2">
                  <c:v>25</c:v>
                </c:pt>
                <c:pt idx="3">
                  <c:v>94</c:v>
                </c:pt>
                <c:pt idx="4">
                  <c:v>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3899824"/>
        <c:axId val="143957456"/>
        <c:axId val="0"/>
      </c:bar3DChart>
      <c:catAx>
        <c:axId val="143899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3957456"/>
        <c:crosses val="autoZero"/>
        <c:auto val="1"/>
        <c:lblAlgn val="ctr"/>
        <c:lblOffset val="100"/>
        <c:noMultiLvlLbl val="0"/>
      </c:catAx>
      <c:valAx>
        <c:axId val="143957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3899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3F927E-DB5A-4ADC-AC70-A540D5549AB4}" type="datetimeFigureOut">
              <a:rPr lang="ru-RU" smtClean="0"/>
              <a:t>15.07.2019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D6359-CB54-4DE7-B986-93FB1D507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895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ED6359-CB54-4DE7-B986-93FB1D507B3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253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38A80-6A24-4115-AD81-D943BAC4B846}" type="datetime1">
              <a:rPr lang="ru-RU" smtClean="0"/>
              <a:t>15.07.2019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571BF-ECEF-42E3-9567-7D8F4C4C4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57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5A07D-5DD7-40E7-89A6-3EDF9DA544D6}" type="datetime1">
              <a:rPr lang="ru-RU" smtClean="0"/>
              <a:t>15.07.2019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571BF-ECEF-42E3-9567-7D8F4C4C4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48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C65CC-666A-4BDC-B789-3EFD6F12ED8B}" type="datetime1">
              <a:rPr lang="ru-RU" smtClean="0"/>
              <a:t>15.07.2019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571BF-ECEF-42E3-9567-7D8F4C4C4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778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76B74-A0A6-4F79-8ED2-E1B0E72AF728}" type="datetime1">
              <a:rPr lang="ru-RU" smtClean="0"/>
              <a:t>15.07.2019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571BF-ECEF-42E3-9567-7D8F4C4C4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862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B3D1B-E01C-41AA-B98B-9DA22F126375}" type="datetime1">
              <a:rPr lang="ru-RU" smtClean="0"/>
              <a:t>15.07.2019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571BF-ECEF-42E3-9567-7D8F4C4C4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109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B5764-A038-4923-98D6-3F1190DE6494}" type="datetime1">
              <a:rPr lang="ru-RU" smtClean="0"/>
              <a:t>15.07.2019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571BF-ECEF-42E3-9567-7D8F4C4C4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340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FEAB6-9EC7-4794-9E2C-7B5DFC1082CD}" type="datetime1">
              <a:rPr lang="ru-RU" smtClean="0"/>
              <a:t>15.07.2019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571BF-ECEF-42E3-9567-7D8F4C4C4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317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6B7F8-DC43-4CA9-B241-B402E54B0E8B}" type="datetime1">
              <a:rPr lang="ru-RU" smtClean="0"/>
              <a:t>15.07.2019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571BF-ECEF-42E3-9567-7D8F4C4C4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41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C58C8-A6A0-4408-9624-5C579A83DFA6}" type="datetime1">
              <a:rPr lang="ru-RU" smtClean="0"/>
              <a:t>15.07.2019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571BF-ECEF-42E3-9567-7D8F4C4C4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989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6266C-A4B1-4668-B3A9-BAB41CFAA35E}" type="datetime1">
              <a:rPr lang="ru-RU" smtClean="0"/>
              <a:t>15.07.2019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571BF-ECEF-42E3-9567-7D8F4C4C4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725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ED01B-EF12-4F4E-ABD4-97290BF9A497}" type="datetime1">
              <a:rPr lang="ru-RU" smtClean="0"/>
              <a:t>15.07.2019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571BF-ECEF-42E3-9567-7D8F4C4C4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774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8CAA9-2E69-4F9F-BFCA-6DFD5C146EBF}" type="datetime1">
              <a:rPr lang="ru-RU" smtClean="0"/>
              <a:t>15.07.2019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571BF-ECEF-42E3-9567-7D8F4C4C40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971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6677" y="648677"/>
            <a:ext cx="10309968" cy="5658337"/>
          </a:xfrm>
        </p:spPr>
        <p:txBody>
          <a:bodyPr anchor="ctr">
            <a:noAutofit/>
          </a:bodyPr>
          <a:lstStyle/>
          <a:p>
            <a:r>
              <a:rPr lang="en-US" sz="2800" dirty="0" smtClean="0">
                <a:latin typeface="+mn-lt"/>
                <a:cs typeface="Arial" panose="020B0604020202020204" pitchFamily="34" charset="0"/>
              </a:rPr>
              <a:t/>
            </a:r>
            <a:br>
              <a:rPr lang="en-US" sz="2800" dirty="0" smtClean="0">
                <a:latin typeface="+mn-lt"/>
                <a:cs typeface="Arial" panose="020B0604020202020204" pitchFamily="34" charset="0"/>
              </a:rPr>
            </a:br>
            <a:r>
              <a:rPr lang="en-US" sz="2800" dirty="0">
                <a:latin typeface="+mn-lt"/>
                <a:cs typeface="Arial" panose="020B0604020202020204" pitchFamily="34" charset="0"/>
              </a:rPr>
              <a:t/>
            </a:r>
            <a:br>
              <a:rPr lang="en-US" sz="2800" dirty="0">
                <a:latin typeface="+mn-lt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«</a:t>
            </a:r>
            <a:r>
              <a:rPr lang="ru-RU" sz="2800" b="1" dirty="0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Использование инструментальных средств </a:t>
            </a:r>
            <a:br>
              <a:rPr lang="ru-RU" sz="2800" b="1" dirty="0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для повышения производительности разработки </a:t>
            </a:r>
            <a:r>
              <a:rPr lang="en-US" sz="2800" b="1" dirty="0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en-US" sz="2800" b="1" dirty="0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</a:br>
            <a:r>
              <a:rPr lang="ru-RU" sz="2800" b="1" dirty="0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программного обеспечения»</a:t>
            </a:r>
            <a:r>
              <a:rPr lang="en-US" sz="2800" b="1" dirty="0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en-US" sz="2800" b="1" dirty="0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</a:br>
            <a:r>
              <a:rPr lang="en-US" sz="2800" b="1" dirty="0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/>
            </a:r>
            <a:br>
              <a:rPr lang="en-US" sz="2800" b="1" dirty="0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</a:br>
            <a:r>
              <a:rPr lang="en-US" sz="2800" b="1" dirty="0">
                <a:latin typeface="+mn-lt"/>
                <a:cs typeface="Arial" panose="020B0604020202020204" pitchFamily="34" charset="0"/>
              </a:rPr>
              <a:t/>
            </a:r>
            <a:br>
              <a:rPr lang="en-US" sz="2800" b="1" dirty="0">
                <a:latin typeface="+mn-lt"/>
                <a:cs typeface="Arial" panose="020B0604020202020204" pitchFamily="34" charset="0"/>
              </a:rPr>
            </a:br>
            <a:r>
              <a:rPr lang="ru-RU" sz="2800" dirty="0">
                <a:latin typeface="+mn-lt"/>
                <a:cs typeface="Arial" panose="020B0604020202020204" pitchFamily="34" charset="0"/>
              </a:rPr>
              <a:t>АБРАМОВ Антон Сергеевич</a:t>
            </a:r>
            <a:br>
              <a:rPr lang="ru-RU" sz="2800" dirty="0">
                <a:latin typeface="+mn-lt"/>
                <a:cs typeface="Arial" panose="020B0604020202020204" pitchFamily="34" charset="0"/>
              </a:rPr>
            </a:br>
            <a:r>
              <a:rPr lang="ru-RU" sz="2800" dirty="0">
                <a:latin typeface="+mn-lt"/>
                <a:cs typeface="Arial" panose="020B0604020202020204" pitchFamily="34" charset="0"/>
              </a:rPr>
              <a:t>КММО-02-17</a:t>
            </a:r>
            <a:br>
              <a:rPr lang="ru-RU" sz="2800" dirty="0">
                <a:latin typeface="+mn-lt"/>
                <a:cs typeface="Arial" panose="020B0604020202020204" pitchFamily="34" charset="0"/>
              </a:rPr>
            </a:br>
            <a:endParaRPr lang="ru-RU" sz="2800" b="1" dirty="0">
              <a:latin typeface="+mn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70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000" y="361815"/>
            <a:ext cx="11221908" cy="65087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Средства повышения производительности разработки ПО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809658"/>
              </p:ext>
            </p:extLst>
          </p:nvPr>
        </p:nvGraphicFramePr>
        <p:xfrm>
          <a:off x="1906955" y="1838386"/>
          <a:ext cx="8299938" cy="4114800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2009981"/>
                <a:gridCol w="6289957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МЕНЕДЖЕР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ДИСТРИБУТИВ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APK (</a:t>
                      </a:r>
                      <a:r>
                        <a:rPr lang="ru-RU" sz="2000" dirty="0" err="1">
                          <a:effectLst/>
                        </a:rPr>
                        <a:t>Alpine</a:t>
                      </a:r>
                      <a:r>
                        <a:rPr lang="ru-RU" sz="2000" dirty="0">
                          <a:effectLst/>
                        </a:rPr>
                        <a:t>) 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Alpine</a:t>
                      </a:r>
                      <a:r>
                        <a:rPr lang="ru-RU" sz="2000" dirty="0">
                          <a:effectLst/>
                        </a:rPr>
                        <a:t> </a:t>
                      </a:r>
                      <a:r>
                        <a:rPr lang="ru-RU" sz="2000" dirty="0" err="1">
                          <a:effectLst/>
                        </a:rPr>
                        <a:t>Linux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APK (</a:t>
                      </a:r>
                      <a:r>
                        <a:rPr lang="ru-RU" sz="2000" dirty="0" err="1">
                          <a:effectLst/>
                        </a:rPr>
                        <a:t>Android</a:t>
                      </a:r>
                      <a:r>
                        <a:rPr lang="ru-RU" sz="2000" dirty="0">
                          <a:effectLst/>
                        </a:rPr>
                        <a:t>) 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Android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70C0"/>
                          </a:solidFill>
                          <a:effectLst/>
                        </a:rPr>
                        <a:t>Deb</a:t>
                      </a:r>
                      <a:r>
                        <a:rPr lang="ru-RU" sz="2000" dirty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endParaRPr lang="ru-RU" sz="2000" dirty="0">
                        <a:solidFill>
                          <a:srgbClr val="0070C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rgbClr val="0070C0"/>
                          </a:solidFill>
                          <a:effectLst/>
                        </a:rPr>
                        <a:t>Debian</a:t>
                      </a:r>
                      <a:r>
                        <a:rPr lang="en-US" sz="2000" dirty="0">
                          <a:solidFill>
                            <a:srgbClr val="0070C0"/>
                          </a:solidFill>
                          <a:effectLst/>
                        </a:rPr>
                        <a:t>, (Ubuntu </a:t>
                      </a:r>
                      <a:r>
                        <a:rPr lang="ru-RU" sz="2000" dirty="0">
                          <a:solidFill>
                            <a:srgbClr val="0070C0"/>
                          </a:solidFill>
                          <a:effectLst/>
                        </a:rPr>
                        <a:t>и ее аналоги</a:t>
                      </a:r>
                      <a:r>
                        <a:rPr lang="en-US" sz="2000" dirty="0">
                          <a:solidFill>
                            <a:srgbClr val="0070C0"/>
                          </a:solidFill>
                          <a:effectLst/>
                        </a:rPr>
                        <a:t>), and Linux Mint</a:t>
                      </a:r>
                      <a:endParaRPr lang="ru-RU" sz="2000" dirty="0">
                        <a:solidFill>
                          <a:srgbClr val="0070C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ebuild</a:t>
                      </a:r>
                      <a:r>
                        <a:rPr lang="en-US" sz="2000" dirty="0">
                          <a:effectLst/>
                        </a:rPr>
                        <a:t> 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Gentoo Linux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PISI 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</a:rPr>
                        <a:t>Pardus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PUP and PET 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Puppy Linux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RPM 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Red Hat Linux, Fedora, </a:t>
                      </a:r>
                      <a:r>
                        <a:rPr lang="en-US" sz="2000" dirty="0" err="1">
                          <a:effectLst/>
                        </a:rPr>
                        <a:t>CentOS</a:t>
                      </a:r>
                      <a:r>
                        <a:rPr lang="en-US" sz="2000" dirty="0">
                          <a:effectLst/>
                        </a:rPr>
                        <a:t>, SUSE Linux, </a:t>
                      </a:r>
                      <a:r>
                        <a:rPr lang="en-US" sz="2000" dirty="0" err="1">
                          <a:effectLst/>
                        </a:rPr>
                        <a:t>openSUSE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SNAP 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Ubuntu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720000" y="900000"/>
            <a:ext cx="11221908" cy="6508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Пакетный менеджер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571BF-ECEF-42E3-9567-7D8F4C4C409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76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000" y="357311"/>
            <a:ext cx="11221908" cy="658689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Методика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применения инструментальных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средств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0050" y="1242646"/>
            <a:ext cx="10515600" cy="5228492"/>
          </a:xfrm>
        </p:spPr>
        <p:txBody>
          <a:bodyPr>
            <a:normAutofit lnSpcReduction="10000"/>
          </a:bodyPr>
          <a:lstStyle/>
          <a:p>
            <a:pPr>
              <a:buFont typeface="Calibri" panose="020F0502020204030204" pitchFamily="34" charset="0"/>
              <a:buChar char="‒"/>
            </a:pPr>
            <a:r>
              <a:rPr lang="ru-RU" sz="2400" dirty="0" smtClean="0">
                <a:cs typeface="Times New Roman" panose="02020603050405020304" pitchFamily="18" charset="0"/>
              </a:rPr>
              <a:t>установить </a:t>
            </a:r>
            <a:r>
              <a:rPr lang="ru-RU" sz="2400" dirty="0">
                <a:cs typeface="Times New Roman" panose="02020603050405020304" pitchFamily="18" charset="0"/>
              </a:rPr>
              <a:t>среду коллективной разработки </a:t>
            </a:r>
            <a:r>
              <a:rPr lang="ru-RU" sz="2400" dirty="0" err="1">
                <a:cs typeface="Times New Roman" panose="02020603050405020304" pitchFamily="18" charset="0"/>
              </a:rPr>
              <a:t>Gitlab</a:t>
            </a:r>
            <a:r>
              <a:rPr lang="ru-RU" sz="2400" dirty="0">
                <a:cs typeface="Times New Roman" panose="02020603050405020304" pitchFamily="18" charset="0"/>
              </a:rPr>
              <a:t> CE;</a:t>
            </a:r>
          </a:p>
          <a:p>
            <a:pPr>
              <a:buFont typeface="Calibri" panose="020F0502020204030204" pitchFamily="34" charset="0"/>
              <a:buChar char="‒"/>
            </a:pPr>
            <a:r>
              <a:rPr lang="ru-RU" sz="2400" dirty="0" smtClean="0">
                <a:cs typeface="Times New Roman" panose="02020603050405020304" pitchFamily="18" charset="0"/>
              </a:rPr>
              <a:t>обеспечить </a:t>
            </a:r>
            <a:r>
              <a:rPr lang="ru-RU" sz="2400" dirty="0">
                <a:cs typeface="Times New Roman" panose="02020603050405020304" pitchFamily="18" charset="0"/>
              </a:rPr>
              <a:t>хранение исходных кодов, тестов, конфигурационных файлов и документации в </a:t>
            </a:r>
            <a:r>
              <a:rPr lang="ru-RU" sz="2400" dirty="0" err="1">
                <a:cs typeface="Times New Roman" panose="02020603050405020304" pitchFamily="18" charset="0"/>
              </a:rPr>
              <a:t>репозитории</a:t>
            </a:r>
            <a:r>
              <a:rPr lang="ru-RU" sz="2400" dirty="0"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cs typeface="Times New Roman" panose="02020603050405020304" pitchFamily="18" charset="0"/>
              </a:rPr>
              <a:t>Gitlab</a:t>
            </a:r>
            <a:r>
              <a:rPr lang="ru-RU" sz="2400" dirty="0">
                <a:cs typeface="Times New Roman" panose="02020603050405020304" pitchFamily="18" charset="0"/>
              </a:rPr>
              <a:t>;</a:t>
            </a:r>
          </a:p>
          <a:p>
            <a:pPr>
              <a:buFont typeface="Calibri" panose="020F0502020204030204" pitchFamily="34" charset="0"/>
              <a:buChar char="‒"/>
            </a:pPr>
            <a:r>
              <a:rPr lang="ru-RU" sz="2400" dirty="0" smtClean="0">
                <a:cs typeface="Times New Roman" panose="02020603050405020304" pitchFamily="18" charset="0"/>
              </a:rPr>
              <a:t>подготовить </a:t>
            </a:r>
            <a:r>
              <a:rPr lang="ru-RU" sz="2400" dirty="0">
                <a:cs typeface="Times New Roman" panose="02020603050405020304" pitchFamily="18" charset="0"/>
              </a:rPr>
              <a:t>виртуальную машину </a:t>
            </a:r>
            <a:r>
              <a:rPr lang="ru-RU" sz="2400" dirty="0" err="1">
                <a:cs typeface="Times New Roman" panose="02020603050405020304" pitchFamily="18" charset="0"/>
              </a:rPr>
              <a:t>VirtualBox</a:t>
            </a:r>
            <a:r>
              <a:rPr lang="ru-RU" sz="2400" dirty="0">
                <a:cs typeface="Times New Roman" panose="02020603050405020304" pitchFamily="18" charset="0"/>
              </a:rPr>
              <a:t> или </a:t>
            </a:r>
            <a:r>
              <a:rPr lang="ru-RU" sz="2400" dirty="0" err="1">
                <a:cs typeface="Times New Roman" panose="02020603050405020304" pitchFamily="18" charset="0"/>
              </a:rPr>
              <a:t>Docker</a:t>
            </a:r>
            <a:r>
              <a:rPr lang="ru-RU" sz="2400" dirty="0">
                <a:cs typeface="Times New Roman" panose="02020603050405020304" pitchFamily="18" charset="0"/>
              </a:rPr>
              <a:t> образ с необходимой операционной средой и приложениями (они также должны быть зарегистрированы в </a:t>
            </a:r>
            <a:r>
              <a:rPr lang="ru-RU" sz="2400" dirty="0" err="1">
                <a:cs typeface="Times New Roman" panose="02020603050405020304" pitchFamily="18" charset="0"/>
              </a:rPr>
              <a:t>Gitlab</a:t>
            </a:r>
            <a:r>
              <a:rPr lang="ru-RU" sz="2400" dirty="0">
                <a:cs typeface="Times New Roman" panose="02020603050405020304" pitchFamily="18" charset="0"/>
              </a:rPr>
              <a:t>) для использования </a:t>
            </a:r>
            <a:r>
              <a:rPr lang="ru-RU" sz="2400" dirty="0" err="1">
                <a:cs typeface="Times New Roman" panose="02020603050405020304" pitchFamily="18" charset="0"/>
              </a:rPr>
              <a:t>Gitlab</a:t>
            </a:r>
            <a:r>
              <a:rPr lang="ru-RU" sz="2400" dirty="0">
                <a:cs typeface="Times New Roman" panose="02020603050405020304" pitchFamily="18" charset="0"/>
              </a:rPr>
              <a:t> CI;</a:t>
            </a:r>
          </a:p>
          <a:p>
            <a:pPr>
              <a:buFont typeface="Calibri" panose="020F0502020204030204" pitchFamily="34" charset="0"/>
              <a:buChar char="‒"/>
            </a:pPr>
            <a:r>
              <a:rPr lang="ru-RU" sz="2400" dirty="0" smtClean="0">
                <a:cs typeface="Times New Roman" panose="02020603050405020304" pitchFamily="18" charset="0"/>
              </a:rPr>
              <a:t>настроить </a:t>
            </a:r>
            <a:r>
              <a:rPr lang="ru-RU" sz="2400" dirty="0">
                <a:cs typeface="Times New Roman" panose="02020603050405020304" pitchFamily="18" charset="0"/>
              </a:rPr>
              <a:t>среду для проведения автоматического тестирования, сборки пакетов и документации с </a:t>
            </a:r>
            <a:r>
              <a:rPr lang="ru-RU" sz="2400" dirty="0" smtClean="0">
                <a:cs typeface="Times New Roman" panose="02020603050405020304" pitchFamily="18" charset="0"/>
              </a:rPr>
              <a:t>помощью </a:t>
            </a:r>
            <a:r>
              <a:rPr lang="ru-RU" sz="2400" dirty="0">
                <a:cs typeface="Times New Roman" panose="02020603050405020304" pitchFamily="18" charset="0"/>
              </a:rPr>
              <a:t>конфигурационного файла .</a:t>
            </a:r>
            <a:r>
              <a:rPr lang="ru-RU" sz="2400" dirty="0" err="1">
                <a:cs typeface="Times New Roman" panose="02020603050405020304" pitchFamily="18" charset="0"/>
              </a:rPr>
              <a:t>gitlab-ci.yml</a:t>
            </a:r>
            <a:r>
              <a:rPr lang="ru-RU" sz="2400" dirty="0">
                <a:cs typeface="Times New Roman" panose="02020603050405020304" pitchFamily="18" charset="0"/>
              </a:rPr>
              <a:t>, который должен храниться в </a:t>
            </a:r>
            <a:r>
              <a:rPr lang="ru-RU" sz="2400" dirty="0" err="1">
                <a:cs typeface="Times New Roman" panose="02020603050405020304" pitchFamily="18" charset="0"/>
              </a:rPr>
              <a:t>репозитории</a:t>
            </a:r>
            <a:r>
              <a:rPr lang="ru-RU" sz="2400" dirty="0">
                <a:cs typeface="Times New Roman" panose="02020603050405020304" pitchFamily="18" charset="0"/>
              </a:rPr>
              <a:t>;</a:t>
            </a:r>
          </a:p>
          <a:p>
            <a:pPr>
              <a:buFont typeface="Calibri" panose="020F0502020204030204" pitchFamily="34" charset="0"/>
              <a:buChar char="‒"/>
            </a:pPr>
            <a:r>
              <a:rPr lang="ru-RU" sz="2400" dirty="0" smtClean="0">
                <a:cs typeface="Times New Roman" panose="02020603050405020304" pitchFamily="18" charset="0"/>
              </a:rPr>
              <a:t>обеспечить </a:t>
            </a:r>
            <a:r>
              <a:rPr lang="ru-RU" sz="2400" dirty="0">
                <a:cs typeface="Times New Roman" panose="02020603050405020304" pitchFamily="18" charset="0"/>
              </a:rPr>
              <a:t>автоматизацию сборки встроенной документации из файлов проекта коллекции справки (*.</a:t>
            </a:r>
            <a:r>
              <a:rPr lang="ru-RU" sz="2400" dirty="0" err="1">
                <a:cs typeface="Times New Roman" panose="02020603050405020304" pitchFamily="18" charset="0"/>
              </a:rPr>
              <a:t>qhcp</a:t>
            </a:r>
            <a:r>
              <a:rPr lang="ru-RU" sz="2400" dirty="0">
                <a:cs typeface="Times New Roman" panose="02020603050405020304" pitchFamily="18" charset="0"/>
              </a:rPr>
              <a:t>), проекта справки и файлов документации в формате HTML;</a:t>
            </a:r>
          </a:p>
          <a:p>
            <a:pPr>
              <a:buFont typeface="Calibri" panose="020F0502020204030204" pitchFamily="34" charset="0"/>
              <a:buChar char="‒"/>
            </a:pPr>
            <a:r>
              <a:rPr lang="ru-RU" sz="2400" dirty="0" smtClean="0">
                <a:cs typeface="Times New Roman" panose="02020603050405020304" pitchFamily="18" charset="0"/>
              </a:rPr>
              <a:t>обеспечить </a:t>
            </a:r>
            <a:r>
              <a:rPr lang="ru-RU" sz="2400" dirty="0">
                <a:cs typeface="Times New Roman" panose="02020603050405020304" pitchFamily="18" charset="0"/>
              </a:rPr>
              <a:t>автоматизацию сборки итогового установочного пакета с помощью </a:t>
            </a:r>
            <a:r>
              <a:rPr lang="ru-RU" sz="2400" dirty="0" smtClean="0">
                <a:cs typeface="Times New Roman" panose="02020603050405020304" pitchFamily="18" charset="0"/>
              </a:rPr>
              <a:t>файло</a:t>
            </a:r>
            <a:r>
              <a:rPr lang="ru-RU" sz="2400" dirty="0"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cs typeface="Times New Roman" panose="02020603050405020304" pitchFamily="18" charset="0"/>
              </a:rPr>
              <a:t> </a:t>
            </a:r>
            <a:r>
              <a:rPr lang="ru-RU" sz="2400" dirty="0">
                <a:cs typeface="Times New Roman" panose="02020603050405020304" pitchFamily="18" charset="0"/>
              </a:rPr>
              <a:t>настройки *.</a:t>
            </a:r>
            <a:r>
              <a:rPr lang="ru-RU" sz="2400" dirty="0" err="1">
                <a:cs typeface="Times New Roman" panose="02020603050405020304" pitchFamily="18" charset="0"/>
              </a:rPr>
              <a:t>spec</a:t>
            </a:r>
            <a:r>
              <a:rPr lang="ru-RU" sz="2400" dirty="0">
                <a:cs typeface="Times New Roman" panose="02020603050405020304" pitchFamily="18" charset="0"/>
              </a:rPr>
              <a:t> (для сборки </a:t>
            </a:r>
            <a:r>
              <a:rPr lang="ru-RU" sz="2400" dirty="0" err="1">
                <a:cs typeface="Times New Roman" panose="02020603050405020304" pitchFamily="18" charset="0"/>
              </a:rPr>
              <a:t>rpm</a:t>
            </a:r>
            <a:r>
              <a:rPr lang="ru-RU" sz="2400" dirty="0">
                <a:cs typeface="Times New Roman" panose="02020603050405020304" pitchFamily="18" charset="0"/>
              </a:rPr>
              <a:t> пакета) и </a:t>
            </a:r>
            <a:r>
              <a:rPr lang="ru-RU" sz="2400" dirty="0" err="1">
                <a:cs typeface="Times New Roman" panose="02020603050405020304" pitchFamily="18" charset="0"/>
              </a:rPr>
              <a:t>control</a:t>
            </a:r>
            <a:r>
              <a:rPr lang="ru-RU" sz="2400" dirty="0">
                <a:cs typeface="Times New Roman" panose="02020603050405020304" pitchFamily="18" charset="0"/>
              </a:rPr>
              <a:t> (для </a:t>
            </a:r>
            <a:r>
              <a:rPr lang="ru-RU" sz="2400" dirty="0" err="1">
                <a:cs typeface="Times New Roman" panose="02020603050405020304" pitchFamily="18" charset="0"/>
              </a:rPr>
              <a:t>deb</a:t>
            </a:r>
            <a:r>
              <a:rPr lang="ru-RU" sz="2400" dirty="0">
                <a:cs typeface="Times New Roman" panose="02020603050405020304" pitchFamily="18" charset="0"/>
              </a:rPr>
              <a:t> пакета).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571BF-ECEF-42E3-9567-7D8F4C4C409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77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0919238"/>
              </p:ext>
            </p:extLst>
          </p:nvPr>
        </p:nvGraphicFramePr>
        <p:xfrm>
          <a:off x="336884" y="356134"/>
          <a:ext cx="11579192" cy="61505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571BF-ECEF-42E3-9567-7D8F4C4C4092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12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053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Выводы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91138"/>
            <a:ext cx="10515600" cy="4785825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/>
              <a:t>По результатам анализа процесса разработки ПО был выявлен ряд проблем, связанных с документированием, тестированием, хранением исходных кодов и исполняемых файлов, используемой технологией интеграции ПО. </a:t>
            </a:r>
          </a:p>
          <a:p>
            <a:r>
              <a:rPr lang="ru-RU" sz="2400" dirty="0"/>
              <a:t>Для решения этих проблем был проведен сравнительный анализ и выбраны современные инструментальные средства повышения производительности процесса разработки.</a:t>
            </a:r>
          </a:p>
          <a:p>
            <a:r>
              <a:rPr lang="ru-RU" sz="2400" dirty="0"/>
              <a:t>Для наиболее эффективной интеграции этих инструментальных средств была сформирована методика внедрения новых технологий в существующий процесс разработки. </a:t>
            </a:r>
          </a:p>
          <a:p>
            <a:r>
              <a:rPr lang="ru-RU" sz="2400" dirty="0"/>
              <a:t>Проведены испытания по новой методике разработки ПО, по результатам которых сформирована усредненная эффективности внедренных технологий.</a:t>
            </a:r>
          </a:p>
          <a:p>
            <a:pPr marL="0" indent="0">
              <a:buNone/>
            </a:pPr>
            <a:endParaRPr lang="ru-RU" sz="1100" dirty="0" smtClean="0"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cs typeface="Arial" panose="020B0604020202020204" pitchFamily="34" charset="0"/>
              </a:rPr>
              <a:t>Таким </a:t>
            </a:r>
            <a:r>
              <a:rPr lang="ru-RU" sz="2400" dirty="0">
                <a:cs typeface="Arial" panose="020B0604020202020204" pitchFamily="34" charset="0"/>
              </a:rPr>
              <a:t>образом можно сделать вывод, что все поставленные задачи решены и цель работы достигнута.</a:t>
            </a:r>
          </a:p>
          <a:p>
            <a:pPr marL="0" indent="0">
              <a:buNone/>
            </a:pPr>
            <a:endParaRPr lang="ru-RU" sz="2400" dirty="0"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571BF-ECEF-42E3-9567-7D8F4C4C4092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39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6958" y="254025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Спасибо за внимание</a:t>
            </a:r>
            <a:endParaRPr lang="ru-RU" sz="3200" b="1" dirty="0">
              <a:solidFill>
                <a:srgbClr val="0070C0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571BF-ECEF-42E3-9567-7D8F4C4C4092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354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000" y="977599"/>
            <a:ext cx="10515600" cy="82532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Объект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исследования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0000" y="1723634"/>
            <a:ext cx="11100758" cy="1745711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2400" dirty="0">
                <a:cs typeface="Arial" panose="020B0604020202020204" pitchFamily="34" charset="0"/>
              </a:rPr>
              <a:t>Процесс разработки программного </a:t>
            </a:r>
            <a:r>
              <a:rPr lang="ru-RU" sz="2400" dirty="0" smtClean="0">
                <a:cs typeface="Arial" panose="020B0604020202020204" pitchFamily="34" charset="0"/>
              </a:rPr>
              <a:t>обеспечения в части сборки, тестирования, документирования </a:t>
            </a:r>
            <a:r>
              <a:rPr lang="ru-RU" sz="2400" dirty="0">
                <a:cs typeface="Arial" panose="020B0604020202020204" pitchFamily="34" charset="0"/>
              </a:rPr>
              <a:t>и </a:t>
            </a:r>
            <a:r>
              <a:rPr lang="ru-RU" sz="2400" dirty="0" smtClean="0">
                <a:cs typeface="Arial" panose="020B0604020202020204" pitchFamily="34" charset="0"/>
              </a:rPr>
              <a:t>подготовки дистрибутива.</a:t>
            </a:r>
            <a:endParaRPr lang="ru-RU" sz="2400" dirty="0">
              <a:ea typeface="+mj-ea"/>
              <a:cs typeface="Arial" panose="020B0604020202020204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20000" y="3577621"/>
            <a:ext cx="10515600" cy="825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Цель исследования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720000" y="4323657"/>
            <a:ext cx="11100758" cy="1745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r>
              <a:rPr lang="ru-RU" sz="2400" dirty="0">
                <a:cs typeface="Arial" panose="020B0604020202020204" pitchFamily="34" charset="0"/>
              </a:rPr>
              <a:t>Сокращение временных затрат на разработку ПО на предприятии с помощью применения современных инструментальных средств.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</a:pPr>
            <a:endParaRPr lang="ru-RU" sz="2400" dirty="0">
              <a:ea typeface="+mj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571BF-ECEF-42E3-9567-7D8F4C4C409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5333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000" y="977599"/>
            <a:ext cx="10515600" cy="82532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Задачи исследования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0000" y="1820985"/>
            <a:ext cx="11100758" cy="3579446"/>
          </a:xfrm>
        </p:spPr>
        <p:txBody>
          <a:bodyPr>
            <a:normAutofit/>
          </a:bodyPr>
          <a:lstStyle/>
          <a:p>
            <a:pPr lvl="0"/>
            <a:r>
              <a:rPr lang="ru-RU" sz="2400" dirty="0"/>
              <a:t>анализ процесса разработки и документирования выделенной группы проектов, разрабатываемых в отделе;</a:t>
            </a:r>
          </a:p>
          <a:p>
            <a:pPr lvl="0"/>
            <a:r>
              <a:rPr lang="ru-RU" sz="2400" dirty="0"/>
              <a:t>обзор и сравнительный анализ существующих инструментальных средств разработки ПО;</a:t>
            </a:r>
          </a:p>
          <a:p>
            <a:pPr lvl="0"/>
            <a:r>
              <a:rPr lang="ru-RU" sz="2400" dirty="0"/>
              <a:t>формирование методики взаимодействия </a:t>
            </a:r>
            <a:r>
              <a:rPr lang="ru-RU" sz="2400" dirty="0" smtClean="0"/>
              <a:t>разработчиков с </a:t>
            </a:r>
            <a:r>
              <a:rPr lang="ru-RU" sz="2400" dirty="0"/>
              <a:t>инструментальными средствами;</a:t>
            </a:r>
          </a:p>
          <a:p>
            <a:pPr lvl="0"/>
            <a:r>
              <a:rPr lang="ru-RU" sz="2400" dirty="0"/>
              <a:t>оценка эффективности внедренных технологий.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571BF-ECEF-42E3-9567-7D8F4C4C409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73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000" y="235818"/>
            <a:ext cx="5376000" cy="121002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Анализ использования</a:t>
            </a:r>
            <a:b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инструментальных средств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303805"/>
              </p:ext>
            </p:extLst>
          </p:nvPr>
        </p:nvGraphicFramePr>
        <p:xfrm>
          <a:off x="6463345" y="367318"/>
          <a:ext cx="4908058" cy="6163392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1532914"/>
                <a:gridCol w="420278"/>
                <a:gridCol w="420278"/>
                <a:gridCol w="420278"/>
                <a:gridCol w="433198"/>
                <a:gridCol w="420278"/>
                <a:gridCol w="420278"/>
                <a:gridCol w="420278"/>
                <a:gridCol w="420278"/>
              </a:tblGrid>
              <a:tr h="11159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Инстр</a:t>
                      </a:r>
                      <a:r>
                        <a:rPr lang="en-US" sz="1200" dirty="0" err="1">
                          <a:effectLst/>
                        </a:rPr>
                        <a:t>ументы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/>
                </a:tc>
                <a:tc>
                  <a:txBody>
                    <a:bodyPr/>
                    <a:lstStyle/>
                    <a:p>
                      <a:pPr marL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Jira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vert="vert"/>
                </a:tc>
                <a:tc>
                  <a:txBody>
                    <a:bodyPr/>
                    <a:lstStyle/>
                    <a:p>
                      <a:pPr marL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Confluence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vert="vert"/>
                </a:tc>
                <a:tc>
                  <a:txBody>
                    <a:bodyPr/>
                    <a:lstStyle/>
                    <a:p>
                      <a:pPr marL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 smtClean="0">
                          <a:effectLst/>
                        </a:rPr>
                        <a:t>GitLab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vert="vert"/>
                </a:tc>
                <a:tc>
                  <a:txBody>
                    <a:bodyPr/>
                    <a:lstStyle/>
                    <a:p>
                      <a:pPr marL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Gitlab</a:t>
                      </a:r>
                      <a:r>
                        <a:rPr lang="en-US" sz="1200" dirty="0">
                          <a:effectLst/>
                        </a:rPr>
                        <a:t> CI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vert="vert"/>
                </a:tc>
                <a:tc>
                  <a:txBody>
                    <a:bodyPr/>
                    <a:lstStyle/>
                    <a:p>
                      <a:pPr marL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Описание ПО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vert="vert"/>
                </a:tc>
                <a:tc>
                  <a:txBody>
                    <a:bodyPr/>
                    <a:lstStyle/>
                    <a:p>
                      <a:pPr marL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</a:rPr>
                        <a:t>Тестирование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vert="vert"/>
                </a:tc>
                <a:tc>
                  <a:txBody>
                    <a:bodyPr/>
                    <a:lstStyle/>
                    <a:p>
                      <a:pPr marL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Встроенная</a:t>
                      </a:r>
                    </a:p>
                    <a:p>
                      <a:pPr marL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справка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vert="vert"/>
                </a:tc>
                <a:tc>
                  <a:txBody>
                    <a:bodyPr/>
                    <a:lstStyle/>
                    <a:p>
                      <a:pPr marL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Сборка </a:t>
                      </a:r>
                    </a:p>
                    <a:p>
                      <a:pPr marL="717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пакетов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vert="vert"/>
                </a:tc>
              </a:tr>
              <a:tr h="10440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Изделие А-50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200" dirty="0">
                          <a:effectLst/>
                        </a:rPr>
                        <a:t>2РВА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200" dirty="0">
                          <a:effectLst/>
                        </a:rPr>
                        <a:t>РЕМ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200" dirty="0">
                          <a:effectLst/>
                        </a:rPr>
                        <a:t>НКП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200" dirty="0">
                          <a:effectLst/>
                        </a:rPr>
                        <a:t>Гефест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70C0"/>
                          </a:solidFill>
                          <a:effectLst/>
                        </a:rPr>
                        <a:t>+</a:t>
                      </a:r>
                      <a:endParaRPr lang="ru-RU" sz="1200" b="1" dirty="0">
                        <a:solidFill>
                          <a:srgbClr val="0070C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</a:tr>
              <a:tr h="1252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Изделие А-100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200">
                          <a:effectLst/>
                        </a:rPr>
                        <a:t>МБРЛС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200">
                          <a:effectLst/>
                        </a:rPr>
                        <a:t>БИУС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200">
                          <a:effectLst/>
                        </a:rPr>
                        <a:t>АРМ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200">
                          <a:effectLst/>
                        </a:rPr>
                        <a:t>PGS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200">
                          <a:effectLst/>
                        </a:rPr>
                        <a:t>PSPV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+/-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</a:tr>
              <a:tr h="6264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ПИВО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200">
                          <a:effectLst/>
                        </a:rPr>
                        <a:t>ПИВО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200">
                          <a:effectLst/>
                        </a:rPr>
                        <a:t>ПИВУО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</a:tr>
              <a:tr h="2088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ПС АОТ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+/-</a:t>
                      </a: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</a:tr>
              <a:tr h="1252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Тренажер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200">
                          <a:effectLst/>
                        </a:rPr>
                        <a:t>Б1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200">
                          <a:effectLst/>
                        </a:rPr>
                        <a:t>Б6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200">
                          <a:effectLst/>
                        </a:rPr>
                        <a:t>Б10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200">
                          <a:effectLst/>
                        </a:rPr>
                        <a:t>ЭПАО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200">
                          <a:effectLst/>
                        </a:rPr>
                        <a:t>МБРЛС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</a:tr>
              <a:tr h="6264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КИМ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200">
                          <a:effectLst/>
                        </a:rPr>
                        <a:t>PGS2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200">
                          <a:effectLst/>
                        </a:rPr>
                        <a:t>СПО РО 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endParaRPr lang="ru-RU" sz="1200" b="1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</a:t>
                      </a:r>
                      <a:endParaRPr lang="ru-RU" sz="12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</a:endParaRPr>
                    </a:p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</a:t>
                      </a:r>
                      <a:endParaRPr lang="ru-RU" sz="1200" b="1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1446" marR="41446" marT="0" marB="0" anchor="ctr"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571BF-ECEF-42E3-9567-7D8F4C4C409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09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000" y="235818"/>
            <a:ext cx="11183816" cy="902869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Причины снижения производительности разработки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7928" y="1240281"/>
            <a:ext cx="11027656" cy="5003321"/>
          </a:xfrm>
        </p:spPr>
        <p:txBody>
          <a:bodyPr>
            <a:noAutofit/>
          </a:bodyPr>
          <a:lstStyle/>
          <a:p>
            <a:pPr marL="230400" lvl="0" indent="-230400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ru-RU" sz="2000" dirty="0">
                <a:cs typeface="Arial" panose="020B0604020202020204" pitchFamily="34" charset="0"/>
              </a:rPr>
              <a:t>н</a:t>
            </a:r>
            <a:r>
              <a:rPr lang="ru-RU" sz="2000" dirty="0" smtClean="0">
                <a:cs typeface="Arial" panose="020B0604020202020204" pitchFamily="34" charset="0"/>
              </a:rPr>
              <a:t>еполное покрытие всех проектов внутренней документацией (</a:t>
            </a:r>
            <a:r>
              <a:rPr lang="ru-RU" sz="2000" dirty="0" err="1" smtClean="0">
                <a:cs typeface="Arial" panose="020B0604020202020204" pitchFamily="34" charset="0"/>
              </a:rPr>
              <a:t>Readme</a:t>
            </a:r>
            <a:r>
              <a:rPr lang="ru-RU" sz="2000" dirty="0" smtClean="0">
                <a:cs typeface="Arial" panose="020B0604020202020204" pitchFamily="34" charset="0"/>
              </a:rPr>
              <a:t>, описание процесса сборки);</a:t>
            </a:r>
            <a:endParaRPr lang="ru-RU" sz="2000" dirty="0">
              <a:cs typeface="Arial" panose="020B0604020202020204" pitchFamily="34" charset="0"/>
            </a:endParaRPr>
          </a:p>
          <a:p>
            <a:pPr marL="230400" lvl="0" indent="-230400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ru-RU" sz="2000" dirty="0" smtClean="0">
                <a:cs typeface="Arial" panose="020B0604020202020204" pitchFamily="34" charset="0"/>
              </a:rPr>
              <a:t>встроенная </a:t>
            </a:r>
            <a:r>
              <a:rPr lang="ru-RU" sz="2000" dirty="0">
                <a:cs typeface="Arial" panose="020B0604020202020204" pitchFamily="34" charset="0"/>
              </a:rPr>
              <a:t>пользовательская </a:t>
            </a:r>
            <a:r>
              <a:rPr lang="ru-RU" sz="2000" dirty="0" smtClean="0">
                <a:cs typeface="Arial" panose="020B0604020202020204" pitchFamily="34" charset="0"/>
              </a:rPr>
              <a:t>документация создается и собирается вручную;</a:t>
            </a:r>
            <a:endParaRPr lang="ru-RU" sz="2000" dirty="0">
              <a:cs typeface="Arial" panose="020B0604020202020204" pitchFamily="34" charset="0"/>
            </a:endParaRPr>
          </a:p>
          <a:p>
            <a:pPr marL="230400" indent="-230400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ru-RU" sz="2000" dirty="0">
                <a:cs typeface="Arial" panose="020B0604020202020204" pitchFamily="34" charset="0"/>
              </a:rPr>
              <a:t>программная документация хранится разрозненно; </a:t>
            </a:r>
          </a:p>
          <a:p>
            <a:pPr marL="230400" lvl="0" indent="-230400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ru-RU" sz="2000" dirty="0" smtClean="0">
                <a:cs typeface="Arial" panose="020B0604020202020204" pitchFamily="34" charset="0"/>
              </a:rPr>
              <a:t>проекты поставляются в виде набора бинарных файлов, без использования установочных пакетов;</a:t>
            </a:r>
          </a:p>
          <a:p>
            <a:pPr marL="230400" lvl="0" indent="-230400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ru-RU" sz="2000" dirty="0" smtClean="0">
                <a:cs typeface="Arial" panose="020B0604020202020204" pitchFamily="34" charset="0"/>
              </a:rPr>
              <a:t>слабо </a:t>
            </a:r>
            <a:r>
              <a:rPr lang="ru-RU" sz="2000" dirty="0">
                <a:cs typeface="Arial" panose="020B0604020202020204" pitchFamily="34" charset="0"/>
              </a:rPr>
              <a:t>используется система непрерывной интеграции для сборки и отладки проектов;</a:t>
            </a:r>
          </a:p>
          <a:p>
            <a:pPr marL="230400" lvl="0" indent="-230400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ru-RU" sz="2000" dirty="0">
                <a:cs typeface="Arial" panose="020B0604020202020204" pitchFamily="34" charset="0"/>
              </a:rPr>
              <a:t>тестирование </a:t>
            </a:r>
            <a:r>
              <a:rPr lang="ru-RU" sz="2000" dirty="0" smtClean="0">
                <a:cs typeface="Arial" panose="020B0604020202020204" pitchFamily="34" charset="0"/>
              </a:rPr>
              <a:t>ПО в </a:t>
            </a:r>
            <a:r>
              <a:rPr lang="ru-RU" sz="2000" dirty="0">
                <a:cs typeface="Arial" panose="020B0604020202020204" pitchFamily="34" charset="0"/>
              </a:rPr>
              <a:t>большинстве случаев выполняется вручную, </a:t>
            </a:r>
            <a:r>
              <a:rPr lang="ru-RU" sz="2000" dirty="0" smtClean="0">
                <a:cs typeface="Arial" panose="020B0604020202020204" pitchFamily="34" charset="0"/>
              </a:rPr>
              <a:t>без применения механизмов автоматизированного и автоматического тестирования;</a:t>
            </a:r>
          </a:p>
          <a:p>
            <a:pPr marL="230400" lvl="0" indent="-230400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ru-RU" sz="2000" dirty="0" smtClean="0">
                <a:cs typeface="Arial" panose="020B0604020202020204" pitchFamily="34" charset="0"/>
              </a:rPr>
              <a:t>тестовые </a:t>
            </a:r>
            <a:r>
              <a:rPr lang="ru-RU" sz="2000" dirty="0">
                <a:cs typeface="Arial" panose="020B0604020202020204" pitchFamily="34" charset="0"/>
              </a:rPr>
              <a:t>стенды сложно </a:t>
            </a:r>
            <a:r>
              <a:rPr lang="ru-RU" sz="2000" dirty="0" smtClean="0">
                <a:cs typeface="Arial" panose="020B0604020202020204" pitchFamily="34" charset="0"/>
              </a:rPr>
              <a:t>сконфигурировать, общее описание конфигурации стенда часто </a:t>
            </a:r>
            <a:r>
              <a:rPr lang="ru-RU" sz="2000" dirty="0">
                <a:cs typeface="Arial" panose="020B0604020202020204" pitchFamily="34" charset="0"/>
              </a:rPr>
              <a:t>отсутствует;</a:t>
            </a:r>
          </a:p>
          <a:p>
            <a:pPr marL="230400" lvl="0" indent="-230400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ru-RU" sz="2000" dirty="0">
                <a:cs typeface="Arial" panose="020B0604020202020204" pitchFamily="34" charset="0"/>
              </a:rPr>
              <a:t>инструментальные средства достаточно тяжело внедряются в процесс разработки;</a:t>
            </a:r>
          </a:p>
          <a:p>
            <a:pPr marL="230400" lvl="0" indent="-230400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ru-RU" sz="2000" dirty="0">
                <a:cs typeface="Arial" panose="020B0604020202020204" pitchFamily="34" charset="0"/>
              </a:rPr>
              <a:t>у </a:t>
            </a:r>
            <a:r>
              <a:rPr lang="ru-RU" sz="2000" dirty="0" smtClean="0">
                <a:cs typeface="Arial" panose="020B0604020202020204" pitchFamily="34" charset="0"/>
              </a:rPr>
              <a:t>разработчика зачастую нет полного доступа </a:t>
            </a:r>
            <a:r>
              <a:rPr lang="ru-RU" sz="2000" dirty="0">
                <a:cs typeface="Arial" panose="020B0604020202020204" pitchFamily="34" charset="0"/>
              </a:rPr>
              <a:t>к тестовым </a:t>
            </a:r>
            <a:r>
              <a:rPr lang="ru-RU" sz="2000" dirty="0" smtClean="0">
                <a:cs typeface="Arial" panose="020B0604020202020204" pitchFamily="34" charset="0"/>
              </a:rPr>
              <a:t>стендам.</a:t>
            </a:r>
            <a:endParaRPr lang="ru-RU" sz="2000" dirty="0"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571BF-ECEF-42E3-9567-7D8F4C4C409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09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000" y="365125"/>
            <a:ext cx="10689657" cy="1325563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Инструментальные средства,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используемые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на предприятии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2235" y="1825625"/>
            <a:ext cx="10515600" cy="4351338"/>
          </a:xfrm>
        </p:spPr>
        <p:txBody>
          <a:bodyPr>
            <a:noAutofit/>
          </a:bodyPr>
          <a:lstStyle/>
          <a:p>
            <a:pPr lvl="0"/>
            <a:r>
              <a:rPr lang="ru-RU" sz="1400" b="1" dirty="0" err="1" smtClean="0">
                <a:cs typeface="Arial" panose="020B0604020202020204" pitchFamily="34" charset="0"/>
              </a:rPr>
              <a:t>Gi</a:t>
            </a:r>
            <a:r>
              <a:rPr lang="en-US" sz="1400" b="1" dirty="0" smtClean="0">
                <a:cs typeface="Arial" panose="020B0604020202020204" pitchFamily="34" charset="0"/>
              </a:rPr>
              <a:t>t</a:t>
            </a:r>
            <a:r>
              <a:rPr lang="ru-RU" sz="1400" b="1" dirty="0" err="1" smtClean="0">
                <a:cs typeface="Arial" panose="020B0604020202020204" pitchFamily="34" charset="0"/>
              </a:rPr>
              <a:t>Lab</a:t>
            </a:r>
            <a:r>
              <a:rPr lang="ru-RU" sz="1400" b="1" dirty="0" smtClean="0">
                <a:cs typeface="Arial" panose="020B0604020202020204" pitchFamily="34" charset="0"/>
              </a:rPr>
              <a:t> </a:t>
            </a:r>
            <a:r>
              <a:rPr lang="ru-RU" sz="1400" dirty="0" smtClean="0">
                <a:cs typeface="Arial" panose="020B0604020202020204" pitchFamily="34" charset="0"/>
              </a:rPr>
              <a:t>– </a:t>
            </a:r>
            <a:r>
              <a:rPr lang="ru-RU" sz="1400" dirty="0">
                <a:cs typeface="Arial" panose="020B0604020202020204" pitchFamily="34" charset="0"/>
              </a:rPr>
              <a:t>сайт и система управления </a:t>
            </a:r>
            <a:r>
              <a:rPr lang="ru-RU" sz="1400" dirty="0" err="1">
                <a:cs typeface="Arial" panose="020B0604020202020204" pitchFamily="34" charset="0"/>
              </a:rPr>
              <a:t>репозиториями</a:t>
            </a:r>
            <a:r>
              <a:rPr lang="ru-RU" sz="1400" dirty="0">
                <a:cs typeface="Arial" panose="020B0604020202020204" pitchFamily="34" charset="0"/>
              </a:rPr>
              <a:t> кода для </a:t>
            </a:r>
            <a:r>
              <a:rPr lang="ru-RU" sz="1400" dirty="0" err="1" smtClean="0">
                <a:cs typeface="Arial" panose="020B0604020202020204" pitchFamily="34" charset="0"/>
              </a:rPr>
              <a:t>Gi</a:t>
            </a:r>
            <a:r>
              <a:rPr lang="en-US" sz="1400" dirty="0" smtClean="0">
                <a:cs typeface="Arial" panose="020B0604020202020204" pitchFamily="34" charset="0"/>
              </a:rPr>
              <a:t>t</a:t>
            </a:r>
            <a:r>
              <a:rPr lang="ru-RU" sz="1400" dirty="0" smtClean="0">
                <a:cs typeface="Arial" panose="020B0604020202020204" pitchFamily="34" charset="0"/>
              </a:rPr>
              <a:t>;</a:t>
            </a:r>
            <a:endParaRPr lang="ru-RU" sz="1400" dirty="0">
              <a:cs typeface="Arial" panose="020B0604020202020204" pitchFamily="34" charset="0"/>
            </a:endParaRPr>
          </a:p>
          <a:p>
            <a:pPr lvl="0"/>
            <a:r>
              <a:rPr lang="en-US" sz="1400" b="1" dirty="0" err="1">
                <a:cs typeface="Arial" panose="020B0604020202020204" pitchFamily="34" charset="0"/>
              </a:rPr>
              <a:t>M</a:t>
            </a:r>
            <a:r>
              <a:rPr lang="en-US" sz="1400" b="1" dirty="0" err="1" smtClean="0">
                <a:cs typeface="Arial" panose="020B0604020202020204" pitchFamily="34" charset="0"/>
              </a:rPr>
              <a:t>attermost</a:t>
            </a:r>
            <a:r>
              <a:rPr lang="ru-RU" sz="1400" dirty="0" smtClean="0">
                <a:cs typeface="Arial" panose="020B0604020202020204" pitchFamily="34" charset="0"/>
              </a:rPr>
              <a:t> </a:t>
            </a:r>
            <a:r>
              <a:rPr lang="ru-RU" sz="1400" dirty="0">
                <a:cs typeface="Arial" panose="020B0604020202020204" pitchFamily="34" charset="0"/>
              </a:rPr>
              <a:t>– корпоративный чат, также может случить для передачи информационных сообщений от </a:t>
            </a:r>
            <a:r>
              <a:rPr lang="en-US" sz="1400" dirty="0" err="1" smtClean="0">
                <a:cs typeface="Arial" panose="020B0604020202020204" pitchFamily="34" charset="0"/>
              </a:rPr>
              <a:t>Git</a:t>
            </a:r>
            <a:r>
              <a:rPr lang="en-US" sz="1400" dirty="0" err="1">
                <a:cs typeface="Arial" panose="020B0604020202020204" pitchFamily="34" charset="0"/>
              </a:rPr>
              <a:t>L</a:t>
            </a:r>
            <a:r>
              <a:rPr lang="en-US" sz="1400" dirty="0" err="1" smtClean="0">
                <a:cs typeface="Arial" panose="020B0604020202020204" pitchFamily="34" charset="0"/>
              </a:rPr>
              <a:t>ab</a:t>
            </a:r>
            <a:r>
              <a:rPr lang="ru-RU" sz="1400" dirty="0" smtClean="0">
                <a:cs typeface="Arial" panose="020B0604020202020204" pitchFamily="34" charset="0"/>
              </a:rPr>
              <a:t>;</a:t>
            </a:r>
          </a:p>
          <a:p>
            <a:pPr lvl="0"/>
            <a:r>
              <a:rPr lang="en-US" sz="1400" b="1" dirty="0" err="1" smtClean="0">
                <a:cs typeface="Arial" panose="020B0604020202020204" pitchFamily="34" charset="0"/>
              </a:rPr>
              <a:t>Git</a:t>
            </a:r>
            <a:r>
              <a:rPr lang="ru-RU" sz="1400" dirty="0" smtClean="0">
                <a:cs typeface="Arial" panose="020B0604020202020204" pitchFamily="34" charset="0"/>
              </a:rPr>
              <a:t> </a:t>
            </a:r>
            <a:r>
              <a:rPr lang="ru-RU" sz="1400" dirty="0">
                <a:cs typeface="Arial" panose="020B0604020202020204" pitchFamily="34" charset="0"/>
              </a:rPr>
              <a:t>– распределенная система контроля </a:t>
            </a:r>
            <a:r>
              <a:rPr lang="ru-RU" sz="1400" dirty="0" smtClean="0">
                <a:cs typeface="Arial" panose="020B0604020202020204" pitchFamily="34" charset="0"/>
              </a:rPr>
              <a:t>версий;</a:t>
            </a:r>
          </a:p>
          <a:p>
            <a:pPr lvl="0"/>
            <a:r>
              <a:rPr lang="en-US" sz="1400" b="1" dirty="0" smtClean="0">
                <a:cs typeface="Arial" panose="020B0604020202020204" pitchFamily="34" charset="0"/>
              </a:rPr>
              <a:t>Wiki</a:t>
            </a:r>
            <a:r>
              <a:rPr lang="ru-RU" sz="1400" dirty="0" smtClean="0">
                <a:cs typeface="Arial" panose="020B0604020202020204" pitchFamily="34" charset="0"/>
              </a:rPr>
              <a:t> – </a:t>
            </a:r>
            <a:r>
              <a:rPr lang="ru-RU" sz="1400" dirty="0">
                <a:cs typeface="Arial" panose="020B0604020202020204" pitchFamily="34" charset="0"/>
              </a:rPr>
              <a:t>популярный механизм публикации инструкций, заметок, статей, </a:t>
            </a:r>
            <a:r>
              <a:rPr lang="ru-RU" sz="1400" dirty="0" smtClean="0">
                <a:cs typeface="Arial" panose="020B0604020202020204" pitchFamily="34" charset="0"/>
              </a:rPr>
              <a:t>документов;</a:t>
            </a:r>
          </a:p>
          <a:p>
            <a:pPr lvl="0"/>
            <a:r>
              <a:rPr lang="en-US" sz="1400" b="1" dirty="0" err="1" smtClean="0">
                <a:cs typeface="Arial" panose="020B0604020202020204" pitchFamily="34" charset="0"/>
              </a:rPr>
              <a:t>Gitlab</a:t>
            </a:r>
            <a:r>
              <a:rPr lang="en-US" sz="1400" b="1" dirty="0" smtClean="0">
                <a:cs typeface="Arial" panose="020B0604020202020204" pitchFamily="34" charset="0"/>
              </a:rPr>
              <a:t> </a:t>
            </a:r>
            <a:r>
              <a:rPr lang="en-US" sz="1400" b="1" dirty="0">
                <a:cs typeface="Arial" panose="020B0604020202020204" pitchFamily="34" charset="0"/>
              </a:rPr>
              <a:t>CI</a:t>
            </a:r>
            <a:r>
              <a:rPr lang="ru-RU" sz="1400" dirty="0">
                <a:cs typeface="Arial" panose="020B0604020202020204" pitchFamily="34" charset="0"/>
              </a:rPr>
              <a:t> – система непрерывной интеграции, позволяет собрать готовый продукт из исходных кодов (часто с помощью него проходит тестирование ПО, сборка исполняемых файлов, упаковка в </a:t>
            </a:r>
            <a:r>
              <a:rPr lang="ru-RU" sz="1400" dirty="0" smtClean="0">
                <a:cs typeface="Arial" panose="020B0604020202020204" pitchFamily="34" charset="0"/>
              </a:rPr>
              <a:t>дистрибутив);</a:t>
            </a:r>
            <a:endParaRPr lang="ru-RU" sz="1400" dirty="0">
              <a:cs typeface="Arial" panose="020B0604020202020204" pitchFamily="34" charset="0"/>
            </a:endParaRPr>
          </a:p>
          <a:p>
            <a:pPr lvl="0"/>
            <a:r>
              <a:rPr lang="en-US" sz="1400" b="1" dirty="0" smtClean="0">
                <a:cs typeface="Arial" panose="020B0604020202020204" pitchFamily="34" charset="0"/>
              </a:rPr>
              <a:t>Borland StarTeam</a:t>
            </a:r>
            <a:r>
              <a:rPr lang="ru-RU" sz="1400" dirty="0" smtClean="0">
                <a:cs typeface="Arial" panose="020B0604020202020204" pitchFamily="34" charset="0"/>
              </a:rPr>
              <a:t> </a:t>
            </a:r>
            <a:r>
              <a:rPr lang="ru-RU" sz="1400" dirty="0">
                <a:cs typeface="Arial" panose="020B0604020202020204" pitchFamily="34" charset="0"/>
              </a:rPr>
              <a:t>– система контроля версий; на данный момент в силу дороговизны ее использования и переносом проектов на </a:t>
            </a:r>
            <a:r>
              <a:rPr lang="ru-RU" sz="1400" dirty="0" err="1">
                <a:cs typeface="Arial" panose="020B0604020202020204" pitchFamily="34" charset="0"/>
              </a:rPr>
              <a:t>Gitlab</a:t>
            </a:r>
            <a:r>
              <a:rPr lang="ru-RU" sz="1400" dirty="0">
                <a:cs typeface="Arial" panose="020B0604020202020204" pitchFamily="34" charset="0"/>
              </a:rPr>
              <a:t> используется гораздо реже;</a:t>
            </a:r>
          </a:p>
          <a:p>
            <a:pPr lvl="0"/>
            <a:r>
              <a:rPr lang="ru-RU" sz="1400" b="1" dirty="0" err="1">
                <a:cs typeface="Arial" panose="020B0604020202020204" pitchFamily="34" charset="0"/>
              </a:rPr>
              <a:t>Araxis</a:t>
            </a:r>
            <a:r>
              <a:rPr lang="ru-RU" sz="1400" b="1" dirty="0">
                <a:cs typeface="Arial" panose="020B0604020202020204" pitchFamily="34" charset="0"/>
              </a:rPr>
              <a:t> </a:t>
            </a:r>
            <a:r>
              <a:rPr lang="ru-RU" sz="1400" b="1" dirty="0" err="1">
                <a:cs typeface="Arial" panose="020B0604020202020204" pitchFamily="34" charset="0"/>
              </a:rPr>
              <a:t>Merge</a:t>
            </a:r>
            <a:r>
              <a:rPr lang="ru-RU" sz="1400" dirty="0">
                <a:cs typeface="Arial" panose="020B0604020202020204" pitchFamily="34" charset="0"/>
              </a:rPr>
              <a:t> - инструмент для визуального сравнения и разрешения конфликтов слияния текстовых файлов;</a:t>
            </a:r>
          </a:p>
          <a:p>
            <a:pPr lvl="0"/>
            <a:r>
              <a:rPr lang="ru-RU" sz="1400" b="1" dirty="0" err="1">
                <a:cs typeface="Arial" panose="020B0604020202020204" pitchFamily="34" charset="0"/>
              </a:rPr>
              <a:t>VMWare</a:t>
            </a:r>
            <a:r>
              <a:rPr lang="ru-RU" sz="1400" b="1" dirty="0">
                <a:cs typeface="Arial" panose="020B0604020202020204" pitchFamily="34" charset="0"/>
              </a:rPr>
              <a:t> </a:t>
            </a:r>
            <a:r>
              <a:rPr lang="ru-RU" sz="1400" b="1" dirty="0" err="1">
                <a:cs typeface="Arial" panose="020B0604020202020204" pitchFamily="34" charset="0"/>
              </a:rPr>
              <a:t>WorkStation</a:t>
            </a:r>
            <a:r>
              <a:rPr lang="ru-RU" sz="1400" dirty="0">
                <a:cs typeface="Arial" panose="020B0604020202020204" pitchFamily="34" charset="0"/>
              </a:rPr>
              <a:t> – виртуальная машина компании </a:t>
            </a:r>
            <a:r>
              <a:rPr lang="ru-RU" sz="1400" dirty="0" err="1" smtClean="0">
                <a:cs typeface="Arial" panose="020B0604020202020204" pitchFamily="34" charset="0"/>
              </a:rPr>
              <a:t>VMWare</a:t>
            </a:r>
            <a:r>
              <a:rPr lang="ru-RU" sz="1400" dirty="0" smtClean="0">
                <a:cs typeface="Arial" panose="020B0604020202020204" pitchFamily="34" charset="0"/>
              </a:rPr>
              <a:t>; </a:t>
            </a:r>
            <a:endParaRPr lang="ru-RU" sz="1400" dirty="0">
              <a:cs typeface="Arial" panose="020B0604020202020204" pitchFamily="34" charset="0"/>
            </a:endParaRPr>
          </a:p>
          <a:p>
            <a:pPr lvl="0"/>
            <a:r>
              <a:rPr lang="ru-RU" sz="1400" b="1" dirty="0" err="1">
                <a:cs typeface="Arial" panose="020B0604020202020204" pitchFamily="34" charset="0"/>
              </a:rPr>
              <a:t>VirtualBox</a:t>
            </a:r>
            <a:r>
              <a:rPr lang="ru-RU" sz="1400" dirty="0">
                <a:cs typeface="Arial" panose="020B0604020202020204" pitchFamily="34" charset="0"/>
              </a:rPr>
              <a:t> – виртуальная машина компании </a:t>
            </a:r>
            <a:r>
              <a:rPr lang="ru-RU" sz="1400" dirty="0" err="1">
                <a:cs typeface="Arial" panose="020B0604020202020204" pitchFamily="34" charset="0"/>
              </a:rPr>
              <a:t>Oracle</a:t>
            </a:r>
            <a:r>
              <a:rPr lang="ru-RU" sz="1400" dirty="0">
                <a:cs typeface="Arial" panose="020B0604020202020204" pitchFamily="34" charset="0"/>
              </a:rPr>
              <a:t> используется совместно с </a:t>
            </a:r>
            <a:r>
              <a:rPr lang="ru-RU" sz="1400" dirty="0" err="1">
                <a:cs typeface="Arial" panose="020B0604020202020204" pitchFamily="34" charset="0"/>
              </a:rPr>
              <a:t>VMWare</a:t>
            </a:r>
            <a:r>
              <a:rPr lang="ru-RU" sz="1400" dirty="0">
                <a:cs typeface="Arial" panose="020B0604020202020204" pitchFamily="34" charset="0"/>
              </a:rPr>
              <a:t> </a:t>
            </a:r>
            <a:r>
              <a:rPr lang="ru-RU" sz="1400" dirty="0" err="1">
                <a:cs typeface="Arial" panose="020B0604020202020204" pitchFamily="34" charset="0"/>
              </a:rPr>
              <a:t>WorkStation</a:t>
            </a:r>
            <a:r>
              <a:rPr lang="ru-RU" sz="1400" dirty="0">
                <a:cs typeface="Arial" panose="020B0604020202020204" pitchFamily="34" charset="0"/>
              </a:rPr>
              <a:t> для виртуализации x86-64 операционных </a:t>
            </a:r>
            <a:r>
              <a:rPr lang="ru-RU" sz="1400" dirty="0" smtClean="0">
                <a:cs typeface="Arial" panose="020B0604020202020204" pitchFamily="34" charset="0"/>
              </a:rPr>
              <a:t>систем;</a:t>
            </a:r>
            <a:endParaRPr lang="ru-RU" sz="1400" dirty="0">
              <a:cs typeface="Arial" panose="020B0604020202020204" pitchFamily="34" charset="0"/>
            </a:endParaRPr>
          </a:p>
          <a:p>
            <a:pPr lvl="0"/>
            <a:r>
              <a:rPr lang="ru-RU" sz="1400" b="1" dirty="0">
                <a:cs typeface="Arial" panose="020B0604020202020204" pitchFamily="34" charset="0"/>
              </a:rPr>
              <a:t>MS </a:t>
            </a:r>
            <a:r>
              <a:rPr lang="ru-RU" sz="1400" b="1" dirty="0" err="1">
                <a:cs typeface="Arial" panose="020B0604020202020204" pitchFamily="34" charset="0"/>
              </a:rPr>
              <a:t>Project</a:t>
            </a:r>
            <a:r>
              <a:rPr lang="ru-RU" sz="1400" dirty="0">
                <a:cs typeface="Arial" panose="020B0604020202020204" pitchFamily="34" charset="0"/>
              </a:rPr>
              <a:t> – инструмент для управления проектами, помогает в разработке планов, распределении ресурсов по задачам, отслеживания прогресса и анализа объёмов работ;</a:t>
            </a:r>
          </a:p>
          <a:p>
            <a:pPr lvl="0"/>
            <a:r>
              <a:rPr lang="ru-RU" sz="1400" b="1" dirty="0" err="1">
                <a:cs typeface="Arial" panose="020B0604020202020204" pitchFamily="34" charset="0"/>
              </a:rPr>
              <a:t>rpmbuild</a:t>
            </a:r>
            <a:r>
              <a:rPr lang="ru-RU" sz="1400" dirty="0">
                <a:cs typeface="Arial" panose="020B0604020202020204" pitchFamily="34" charset="0"/>
              </a:rPr>
              <a:t> – утилита сборки RPM пакетов;</a:t>
            </a:r>
          </a:p>
          <a:p>
            <a:pPr lvl="0"/>
            <a:r>
              <a:rPr lang="ru-RU" sz="1400" b="1" dirty="0" err="1">
                <a:cs typeface="Arial" panose="020B0604020202020204" pitchFamily="34" charset="0"/>
              </a:rPr>
              <a:t>QtAssistant</a:t>
            </a:r>
            <a:r>
              <a:rPr lang="ru-RU" sz="1400" dirty="0">
                <a:cs typeface="Arial" panose="020B0604020202020204" pitchFamily="34" charset="0"/>
              </a:rPr>
              <a:t> – </a:t>
            </a:r>
            <a:r>
              <a:rPr lang="ru-RU" sz="1400" dirty="0" smtClean="0">
                <a:cs typeface="Arial" panose="020B0604020202020204" pitchFamily="34" charset="0"/>
              </a:rPr>
              <a:t>средства отображения встроенной справки.</a:t>
            </a:r>
            <a:endParaRPr lang="ru-RU" sz="1400" dirty="0"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571BF-ECEF-42E3-9567-7D8F4C4C409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41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000" y="361815"/>
            <a:ext cx="11221908" cy="65087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Средства повышения производительности разработки ПО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dirty="0"/>
              <a:t>сборка;</a:t>
            </a:r>
          </a:p>
          <a:p>
            <a:pPr lvl="0"/>
            <a:r>
              <a:rPr lang="ru-RU" sz="2400" dirty="0"/>
              <a:t>тестирование;</a:t>
            </a:r>
          </a:p>
          <a:p>
            <a:pPr lvl="0"/>
            <a:r>
              <a:rPr lang="ru-RU" sz="2400" dirty="0"/>
              <a:t>анализ качества кода;</a:t>
            </a:r>
          </a:p>
          <a:p>
            <a:pPr lvl="0"/>
            <a:r>
              <a:rPr lang="ru-RU" sz="2400" dirty="0"/>
              <a:t>поиск зависимостей;</a:t>
            </a:r>
          </a:p>
          <a:p>
            <a:pPr lvl="0"/>
            <a:r>
              <a:rPr lang="ru-RU" sz="2400" dirty="0"/>
              <a:t>менеджмент лицензий;</a:t>
            </a:r>
          </a:p>
          <a:p>
            <a:pPr lvl="0"/>
            <a:r>
              <a:rPr lang="ru-RU" sz="2400" dirty="0"/>
              <a:t>поиск контейнеров;</a:t>
            </a:r>
          </a:p>
          <a:p>
            <a:pPr lvl="0"/>
            <a:r>
              <a:rPr lang="ru-RU" sz="2400" dirty="0"/>
              <a:t>запуск приложения в изолированном окружении;</a:t>
            </a:r>
          </a:p>
          <a:p>
            <a:pPr lvl="0"/>
            <a:r>
              <a:rPr lang="ru-RU" sz="2400" dirty="0"/>
              <a:t>публикация;</a:t>
            </a:r>
          </a:p>
          <a:p>
            <a:r>
              <a:rPr lang="ru-RU" sz="2400" dirty="0"/>
              <a:t>тест </a:t>
            </a:r>
            <a:r>
              <a:rPr lang="ru-RU" sz="2400" dirty="0" smtClean="0"/>
              <a:t>производительности</a:t>
            </a:r>
            <a:r>
              <a:rPr lang="en-US" sz="2400" dirty="0" smtClean="0"/>
              <a:t>.</a:t>
            </a:r>
            <a:endParaRPr lang="en-US" sz="2400" dirty="0" smtClean="0">
              <a:cs typeface="Times New Roman" panose="02020603050405020304" pitchFamily="18" charset="0"/>
            </a:endParaRPr>
          </a:p>
          <a:p>
            <a:endParaRPr lang="ru-RU" sz="2400" dirty="0"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20000" y="900000"/>
            <a:ext cx="11221908" cy="6508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GitLab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 CI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571BF-ECEF-42E3-9567-7D8F4C4C409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45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000" y="361815"/>
            <a:ext cx="11221908" cy="65087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Средства повышения производительности разработки ПО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cs typeface="Times New Roman" panose="02020603050405020304" pitchFamily="18" charset="0"/>
              </a:rPr>
              <a:t>обладает необходимой функциональностью для формирования встроенной справочной системы;</a:t>
            </a:r>
            <a:endParaRPr lang="en-US" sz="2400" dirty="0" smtClean="0">
              <a:cs typeface="Times New Roman" panose="02020603050405020304" pitchFamily="18" charset="0"/>
            </a:endParaRPr>
          </a:p>
          <a:p>
            <a:r>
              <a:rPr lang="ru-RU" sz="2400" dirty="0" smtClean="0">
                <a:cs typeface="Times New Roman" panose="02020603050405020304" pitchFamily="18" charset="0"/>
              </a:rPr>
              <a:t>входит в состав дистрибутивов </a:t>
            </a:r>
            <a:r>
              <a:rPr lang="en-US" sz="2400" dirty="0" smtClean="0">
                <a:cs typeface="Times New Roman" panose="02020603050405020304" pitchFamily="18" charset="0"/>
              </a:rPr>
              <a:t>Linux</a:t>
            </a:r>
            <a:r>
              <a:rPr lang="ru-RU" sz="2400" dirty="0" smtClean="0">
                <a:cs typeface="Times New Roman" panose="02020603050405020304" pitchFamily="18" charset="0"/>
              </a:rPr>
              <a:t>, включая ОС </a:t>
            </a:r>
            <a:r>
              <a:rPr lang="en-US" sz="2400" dirty="0" smtClean="0">
                <a:cs typeface="Times New Roman" panose="02020603050405020304" pitchFamily="18" charset="0"/>
              </a:rPr>
              <a:t>Astra Linux </a:t>
            </a:r>
            <a:r>
              <a:rPr lang="ru-RU" sz="2400" dirty="0" smtClean="0">
                <a:cs typeface="Times New Roman" panose="02020603050405020304" pitchFamily="18" charset="0"/>
              </a:rPr>
              <a:t>«Смоленск».</a:t>
            </a:r>
            <a:endParaRPr lang="en-US" sz="2400" dirty="0" smtClean="0"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20000" y="900000"/>
            <a:ext cx="11221908" cy="6508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Qt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 Assistant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571BF-ECEF-42E3-9567-7D8F4C4C409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76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000" y="361815"/>
            <a:ext cx="11221908" cy="65087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Средства повышения производительности разработки ПО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cs typeface="Times New Roman" panose="02020603050405020304" pitchFamily="18" charset="0"/>
              </a:rPr>
              <a:t>входит в состав среды разработки </a:t>
            </a:r>
            <a:r>
              <a:rPr lang="en-US" sz="2400" dirty="0" err="1" smtClean="0">
                <a:cs typeface="Times New Roman" panose="02020603050405020304" pitchFamily="18" charset="0"/>
              </a:rPr>
              <a:t>Qt</a:t>
            </a:r>
            <a:r>
              <a:rPr lang="ru-RU" sz="2400" dirty="0" smtClean="0">
                <a:cs typeface="Times New Roman" panose="02020603050405020304" pitchFamily="18" charset="0"/>
              </a:rPr>
              <a:t>;</a:t>
            </a:r>
            <a:endParaRPr lang="en-US" sz="2400" dirty="0" smtClean="0">
              <a:cs typeface="Times New Roman" panose="02020603050405020304" pitchFamily="18" charset="0"/>
            </a:endParaRPr>
          </a:p>
          <a:p>
            <a:r>
              <a:rPr lang="ru-RU" sz="2400" dirty="0" smtClean="0">
                <a:cs typeface="Times New Roman" panose="02020603050405020304" pitchFamily="18" charset="0"/>
              </a:rPr>
              <a:t>позволяет выполнять тестирование приложений под ОС </a:t>
            </a:r>
            <a:r>
              <a:rPr lang="en-US" sz="2400" dirty="0">
                <a:cs typeface="Times New Roman" panose="02020603050405020304" pitchFamily="18" charset="0"/>
              </a:rPr>
              <a:t>Windows, Mac OS X, Linux, BSD </a:t>
            </a:r>
            <a:r>
              <a:rPr lang="ru-RU" sz="2400" dirty="0"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cs typeface="Times New Roman" panose="02020603050405020304" pitchFamily="18" charset="0"/>
              </a:rPr>
              <a:t>других;</a:t>
            </a:r>
            <a:endParaRPr lang="ru-RU" sz="2400" dirty="0">
              <a:cs typeface="Times New Roman" panose="02020603050405020304" pitchFamily="18" charset="0"/>
            </a:endParaRPr>
          </a:p>
          <a:p>
            <a:r>
              <a:rPr lang="ru-RU" sz="2400" dirty="0" smtClean="0">
                <a:cs typeface="Times New Roman" panose="02020603050405020304" pitchFamily="18" charset="0"/>
              </a:rPr>
              <a:t>содержит средства модульного и других видов тестирования;</a:t>
            </a:r>
          </a:p>
          <a:p>
            <a:r>
              <a:rPr lang="ru-RU" sz="2400" dirty="0" smtClean="0">
                <a:cs typeface="Times New Roman" panose="02020603050405020304" pitchFamily="18" charset="0"/>
              </a:rPr>
              <a:t>содержит функции настройки среды тестирования.</a:t>
            </a:r>
            <a:endParaRPr lang="en-US" sz="2400" dirty="0" smtClean="0">
              <a:cs typeface="Times New Roman" panose="02020603050405020304" pitchFamily="18" charset="0"/>
            </a:endParaRPr>
          </a:p>
          <a:p>
            <a:endParaRPr lang="ru-RU" sz="2400" dirty="0"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20000" y="900000"/>
            <a:ext cx="11221908" cy="6508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Qt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Arial" panose="020B0604020202020204" pitchFamily="34" charset="0"/>
              </a:rPr>
              <a:t> Test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571BF-ECEF-42E3-9567-7D8F4C4C409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76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</TotalTime>
  <Words>836</Words>
  <Application>Microsoft Office PowerPoint</Application>
  <PresentationFormat>Широкоэкранный</PresentationFormat>
  <Paragraphs>332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Symbol</vt:lpstr>
      <vt:lpstr>Times New Roman</vt:lpstr>
      <vt:lpstr>Тема Office</vt:lpstr>
      <vt:lpstr>  «Использование инструментальных средств  для повышения производительности разработки  программного обеспечения»   АБРАМОВ Антон Сергеевич КММО-02-17 </vt:lpstr>
      <vt:lpstr>Объект исследования</vt:lpstr>
      <vt:lpstr>Задачи исследования</vt:lpstr>
      <vt:lpstr>Анализ использования инструментальных средств</vt:lpstr>
      <vt:lpstr>Причины снижения производительности разработки</vt:lpstr>
      <vt:lpstr>Инструментальные средства, используемые на предприятии </vt:lpstr>
      <vt:lpstr>Средства повышения производительности разработки ПО</vt:lpstr>
      <vt:lpstr>Средства повышения производительности разработки ПО</vt:lpstr>
      <vt:lpstr>Средства повышения производительности разработки ПО</vt:lpstr>
      <vt:lpstr>Средства повышения производительности разработки ПО</vt:lpstr>
      <vt:lpstr>Методика применения инструментальных средств</vt:lpstr>
      <vt:lpstr>Презентация PowerPoint</vt:lpstr>
      <vt:lpstr>Выводы</vt:lpstr>
      <vt:lpstr>Спасибо за внимание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инструментальных средств для повышения производительности разработки программного обеспечения</dc:title>
  <dc:creator>aceton</dc:creator>
  <cp:lastModifiedBy>1</cp:lastModifiedBy>
  <cp:revision>30</cp:revision>
  <cp:lastPrinted>2019-06-27T06:07:56Z</cp:lastPrinted>
  <dcterms:created xsi:type="dcterms:W3CDTF">2019-06-26T18:23:33Z</dcterms:created>
  <dcterms:modified xsi:type="dcterms:W3CDTF">2019-07-15T09:38:50Z</dcterms:modified>
</cp:coreProperties>
</file>